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24" r:id="rId3"/>
    <p:sldId id="323" r:id="rId4"/>
    <p:sldId id="265" r:id="rId5"/>
    <p:sldId id="257" r:id="rId6"/>
    <p:sldId id="260" r:id="rId7"/>
    <p:sldId id="304" r:id="rId8"/>
    <p:sldId id="286" r:id="rId9"/>
    <p:sldId id="325" r:id="rId10"/>
    <p:sldId id="263" r:id="rId11"/>
    <p:sldId id="259" r:id="rId12"/>
    <p:sldId id="305" r:id="rId13"/>
    <p:sldId id="306" r:id="rId14"/>
    <p:sldId id="266" r:id="rId15"/>
    <p:sldId id="309" r:id="rId16"/>
    <p:sldId id="273" r:id="rId17"/>
    <p:sldId id="288" r:id="rId18"/>
    <p:sldId id="276" r:id="rId19"/>
    <p:sldId id="327" r:id="rId20"/>
    <p:sldId id="275" r:id="rId21"/>
    <p:sldId id="278" r:id="rId22"/>
    <p:sldId id="283" r:id="rId23"/>
    <p:sldId id="284" r:id="rId24"/>
    <p:sldId id="285" r:id="rId25"/>
    <p:sldId id="280" r:id="rId26"/>
    <p:sldId id="289" r:id="rId27"/>
    <p:sldId id="290" r:id="rId28"/>
    <p:sldId id="293" r:id="rId29"/>
    <p:sldId id="294" r:id="rId30"/>
    <p:sldId id="313" r:id="rId31"/>
    <p:sldId id="316" r:id="rId32"/>
    <p:sldId id="318" r:id="rId33"/>
    <p:sldId id="319" r:id="rId34"/>
    <p:sldId id="281" r:id="rId35"/>
    <p:sldId id="321" r:id="rId36"/>
    <p:sldId id="308" r:id="rId37"/>
    <p:sldId id="264" r:id="rId38"/>
    <p:sldId id="287" r:id="rId39"/>
    <p:sldId id="258" r:id="rId40"/>
    <p:sldId id="296" r:id="rId41"/>
    <p:sldId id="261" r:id="rId42"/>
    <p:sldId id="298" r:id="rId43"/>
    <p:sldId id="2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9"/>
    <p:restoredTop sz="94648"/>
  </p:normalViewPr>
  <p:slideViewPr>
    <p:cSldViewPr snapToGrid="0" snapToObjects="1" showGuides="1">
      <p:cViewPr>
        <p:scale>
          <a:sx n="84" d="100"/>
          <a:sy n="84" d="100"/>
        </p:scale>
        <p:origin x="92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D372D-5EEF-B64C-A490-E0D318FBA88B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CF027-744B-0049-AEC6-83EEB88F4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8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hyperlink" Target="http://bit.ly/LexiconMin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hyperlink" Target="https://github.com/zsmahmood89/ModelCriticis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://bit.ly/LexiconMin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bit.ly/LexiconMin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bit.ly/LexiconMin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bit.ly/LexiconMi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Mining for Semiotic Squares: Exploding Binary Classification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 anchorCtr="0">
            <a:normAutofit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Kessler*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Day Texas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January 27, 2018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081" y="6368534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1619" y="6337756"/>
            <a:ext cx="36687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*No, not </a:t>
            </a:r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that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 Jason Kessler.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5592" y="51071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mtClean="0"/>
              <a:t>Burt Monroe, Michael </a:t>
            </a:r>
            <a:r>
              <a:rPr lang="en-US" err="1" smtClean="0"/>
              <a:t>Colaresi</a:t>
            </a:r>
            <a:r>
              <a:rPr lang="en-US" smtClean="0"/>
              <a:t> and Kevin Quinn. </a:t>
            </a:r>
            <a:r>
              <a:rPr lang="en-US" err="1" smtClean="0"/>
              <a:t>Fightin</a:t>
            </a:r>
            <a:r>
              <a:rPr lang="en-US" smtClean="0"/>
              <a:t>' words: Lexical feature selection and evaluation for identifying the content of political conflict. Political Analysis. 2008.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9440" y="615046"/>
            <a:ext cx="5105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Monroe et</a:t>
            </a:r>
            <a:r>
              <a:rPr lang="en-US" sz="2500" b="1" smtClean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al plot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Identifies terms with z-scores &gt; 1.96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Labels still overlap, only labels a few points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6" y="0"/>
            <a:ext cx="636514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3999" y="5811663"/>
            <a:ext cx="773611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Colaresi</a:t>
            </a:r>
            <a:r>
              <a:rPr lang="en-US" dirty="0" smtClean="0"/>
              <a:t> and </a:t>
            </a:r>
            <a:r>
              <a:rPr lang="en-US" dirty="0" err="1" smtClean="0"/>
              <a:t>Zuhaib</a:t>
            </a:r>
            <a:r>
              <a:rPr lang="en-US" dirty="0" smtClean="0"/>
              <a:t> Mahmood. Do the robot: Lessons from machine learning to improve conflict forecasting. Journal of Peace Research. 2017.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65101" y="467822"/>
            <a:ext cx="4257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R package available:</a:t>
            </a:r>
            <a:endParaRPr lang="en-US"/>
          </a:p>
          <a:p>
            <a:r>
              <a:rPr lang="en-US" smtClean="0">
                <a:hlinkClick r:id="rId3"/>
              </a:rPr>
              <a:t>https://github.com/zsmahmood89/ModelCriticism</a:t>
            </a: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2450" y="348659"/>
            <a:ext cx="277619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increases, while “I” use decreases.</a:t>
            </a:r>
          </a:p>
          <a:p>
            <a:endParaRPr lang="en-US" sz="2800" dirty="0" smtClean="0"/>
          </a:p>
          <a:p>
            <a:r>
              <a:rPr lang="en-US" sz="2800" dirty="0" smtClean="0"/>
              <a:t>I/we: age, social integration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I: lying, social position relative hearer, testosterone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 words in context: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4113"/>
              </p:ext>
            </p:extLst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 </a:t>
                      </a:r>
                      <a:r>
                        <a:rPr lang="en-US" baseline="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stopwords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Certaintyns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8971" y="672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Lexicon Mining for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Semiotic Squares</a:t>
            </a:r>
            <a:r>
              <a:rPr lang="en-US" sz="4000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Exploding Binary Classification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2" y="159025"/>
            <a:ext cx="10582587" cy="4196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, A.J. and Francis </a:t>
            </a:r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Rastier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. 1968. “The Interaction of Semiotic Constraints,” Yale French Studies. 41: 86-105.</a:t>
            </a:r>
            <a:endParaRPr lang="en-US" dirty="0">
              <a:solidFill>
                <a:srgbClr val="22222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968" y="5975657"/>
            <a:ext cx="21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smtClean="0"/>
              <a:t>Semiotic Square paper: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91665" y="4355215"/>
            <a:ext cx="754828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Pelkey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Jamin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2017.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embodied: How kinesthetic opposition grounds the semiotic square.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Semiotica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214(1). 277–305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165421" y="1124681"/>
            <a:ext cx="4044848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The domain of discourse</a:t>
            </a:r>
            <a:endParaRPr lang="en-US" sz="2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From where we draw concepts to create the semiotic square</a:t>
            </a:r>
          </a:p>
        </p:txBody>
      </p:sp>
    </p:spTree>
    <p:extLst>
      <p:ext uri="{BB962C8B-B14F-4D97-AF65-F5344CB8AC3E}">
        <p14:creationId xmlns:p14="http://schemas.microsoft.com/office/powerpoint/2010/main" val="7452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7149" y="2780879"/>
            <a:ext cx="2923082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Opposition relation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These are treated as contrastive concepts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9377" y="2801292"/>
            <a:ext cx="2818151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smtClean="0">
                <a:latin typeface="Helvetica" charset="0"/>
                <a:ea typeface="Helvetica" charset="0"/>
                <a:cs typeface="Helvetica" charset="0"/>
              </a:rPr>
              <a:t>Entailment relation</a:t>
            </a:r>
          </a:p>
          <a:p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¬</a:t>
            </a:r>
            <a:r>
              <a:rPr lang="en-US" sz="22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r>
              <a:rPr lang="en-US" sz="2200" i="1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includes positive sentiment</a:t>
            </a:r>
            <a:endParaRPr lang="en-US" sz="22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2" idx="3"/>
          </p:cNvCxnSpPr>
          <p:nvPr/>
        </p:nvCxnSpPr>
        <p:spPr>
          <a:xfrm flipH="1">
            <a:off x="4804034" y="2672228"/>
            <a:ext cx="2021215" cy="1608267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20643" y="3387943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Negative and ¬Negative are mutually exclusive*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4111" y="6529711"/>
            <a:ext cx="48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*exceptions, e.g., damning with faint praise”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6858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1" y="289560"/>
            <a:ext cx="435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By the end of the talk</a:t>
            </a:r>
          </a:p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You’ll know how to programmatically create semiotic squares like this one.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96199" y="4495801"/>
            <a:ext cx="4099561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Source: http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www.squadrati.com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/2014/03/31/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quadrato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semiotico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dei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-wine-lovers/</a:t>
            </a:r>
          </a:p>
        </p:txBody>
      </p:sp>
    </p:spTree>
    <p:extLst>
      <p:ext uri="{BB962C8B-B14F-4D97-AF65-F5344CB8AC3E}">
        <p14:creationId xmlns:p14="http://schemas.microsoft.com/office/powerpoint/2010/main" val="1819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968905" y="2403501"/>
            <a:ext cx="2833350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Complete the square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37906" y="5883564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Neutral term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95593" y="847682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smtClean="0">
                <a:latin typeface="Helvetica" charset="0"/>
                <a:ea typeface="Helvetica" charset="0"/>
                <a:cs typeface="Helvetica" charset="0"/>
              </a:rPr>
              <a:t>Complex </a:t>
            </a:r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term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8879" y="3919299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Positive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86007" y="3883905"/>
            <a:ext cx="228127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Negative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16836" y="266765"/>
            <a:ext cx="3483927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Semiotic square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928" y="1825625"/>
            <a:ext cx="5147872" cy="4351338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Task: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Find language associated with each element of the square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 of discourse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of documents pertaining to domain (e.g., movie-related text)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is divided into three categories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923" y="2198418"/>
            <a:ext cx="6421553" cy="3605751"/>
            <a:chOff x="764497" y="216740"/>
            <a:chExt cx="10224962" cy="5741396"/>
          </a:xfrm>
        </p:grpSpPr>
        <p:sp>
          <p:nvSpPr>
            <p:cNvPr id="5" name="Rectangle 4"/>
            <p:cNvSpPr/>
            <p:nvPr/>
          </p:nvSpPr>
          <p:spPr>
            <a:xfrm>
              <a:off x="764497" y="493738"/>
              <a:ext cx="9571332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3157" y="216740"/>
              <a:ext cx="4962495" cy="6370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Domain of discourse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088050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951641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656889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Square: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Copora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5089487" y="4712905"/>
            <a:ext cx="2081321" cy="697974"/>
          </a:xfrm>
          <a:prstGeom prst="ellipse">
            <a:avLst/>
          </a:prstGeom>
          <a:noFill/>
          <a:ln w="1047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9022" y="5500819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45" name="TextBox 44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6"/>
                  </a:solidFill>
                  <a:latin typeface="Helvetica" charset="0"/>
                  <a:ea typeface="Helvetica" charset="0"/>
                  <a:cs typeface="Helvetica" charset="0"/>
                </a:rPr>
                <a:t>Neutral Documents</a:t>
              </a:r>
              <a:endParaRPr lang="en-US" sz="30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Plot descriptions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550"/>
            <a:ext cx="11887200" cy="669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82550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5873750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3350"/>
            <a:ext cx="11823700" cy="659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53000" y="8255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6199" y="578231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7" y="533399"/>
            <a:ext cx="11573393" cy="53038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31178" y="1234439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975359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6046" y="1465944"/>
            <a:ext cx="3465783" cy="5478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corner of semiotic square: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positive terms used disproportionately in reviews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22619" y="1325880"/>
            <a:ext cx="1090398" cy="633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4" y="15240"/>
            <a:ext cx="2916690" cy="11911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26101" y="883350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4119438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95694" y="1046731"/>
            <a:ext cx="0" cy="59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25149" y="4174435"/>
            <a:ext cx="8547652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+ Negative complex term: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 and Quadrant I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terms which are associated with reviews but not highly polar.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3" y="245319"/>
            <a:ext cx="60198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2185" y="-42919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1"/>
            <a:ext cx="12192000" cy="6624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90893" y="571520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518"/>
            <a:ext cx="5711252" cy="4623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6047" y="461047"/>
            <a:ext cx="584616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latin typeface="Helvetica" charset="0"/>
                <a:ea typeface="Helvetica" charset="0"/>
                <a:cs typeface="Helvetica" charset="0"/>
              </a:rPr>
              <a:t>"The square is a map of logical possibilities. As such, it can be used as a heuristic device, and in fact, attempting to fill it in stimulates the imagination… the theory of the square allows us to see all thinking as a game, with the logical relations as the rules and concepts current in a given language and culture as the pieces."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3571" y="5508122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76968" y="563169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68" y="2185262"/>
            <a:ext cx="9168209" cy="1782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51" y="4382521"/>
            <a:ext cx="1108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Function words reveal traits psychological traits. Person A is tentative, B is  stiff, C is easy going.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</a:t>
            </a:r>
            <a:r>
              <a:rPr lang="en-US" dirty="0"/>
              <a:t>The Psychological Functions of Function </a:t>
            </a:r>
            <a:r>
              <a:rPr lang="en-US" dirty="0" smtClean="0"/>
              <a:t>Words. Social </a:t>
            </a:r>
            <a:r>
              <a:rPr lang="en-US" dirty="0"/>
              <a:t>Communication</a:t>
            </a:r>
            <a:r>
              <a:rPr lang="en-US" dirty="0" smtClean="0"/>
              <a:t>. 2007.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490893" y="650134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45180" cy="68126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6904" y="56123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James Clifford. The Predicament of Culture. </a:t>
            </a:r>
            <a:r>
              <a:rPr lang="en-US" b="1" dirty="0"/>
              <a:t>The Predicament of Culture: Twentieth-Century Ethnography, Literature, and </a:t>
            </a:r>
            <a:r>
              <a:rPr lang="en-US" b="1" dirty="0" smtClean="0"/>
              <a:t>Art. Harvard Univ. Press.</a:t>
            </a:r>
            <a:r>
              <a:rPr lang="en-US" dirty="0" smtClean="0"/>
              <a:t> 1988.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4833" y="1640806"/>
            <a:ext cx="6716898" cy="3605751"/>
            <a:chOff x="764497" y="216740"/>
            <a:chExt cx="10695237" cy="5741396"/>
          </a:xfrm>
        </p:grpSpPr>
        <p:sp>
          <p:nvSpPr>
            <p:cNvPr id="6" name="Rectangle 5"/>
            <p:cNvSpPr/>
            <p:nvPr/>
          </p:nvSpPr>
          <p:spPr>
            <a:xfrm>
              <a:off x="764497" y="493738"/>
              <a:ext cx="10695237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3157" y="216740"/>
              <a:ext cx="4962495" cy="57371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Language about movies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32770" y="1824488"/>
              <a:ext cx="1434984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5970" y="1824488"/>
              <a:ext cx="1580472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Negative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0110" y="4003496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¬Negative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89089" y="4000897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¬Positive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807140" y="5056722"/>
              <a:ext cx="1797924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Objective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39608" y="884267"/>
              <a:ext cx="1963421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Evaluative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8878" y="2607789"/>
              <a:ext cx="2654720" cy="145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well-reviewed movies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03464" y="2675205"/>
              <a:ext cx="3256270" cy="101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poorly-reviewed movies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80289" y="629587"/>
            <a:ext cx="4264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8" y="582861"/>
            <a:ext cx="6115168" cy="4570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9364"/>
            <a:ext cx="60543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for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Semiotic Squares: Exploding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Binary Classification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15928" y="5229506"/>
            <a:ext cx="7149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Lexicons: compare positive and negative corpora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26974" y="5712297"/>
            <a:ext cx="12192000" cy="173532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318614" y="532725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254"/>
          <a:stretch/>
        </p:blipFill>
        <p:spPr>
          <a:xfrm>
            <a:off x="0" y="0"/>
            <a:ext cx="671258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28697" y="578168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err="1" smtClean="0"/>
              <a:t>Vitaliy</a:t>
            </a:r>
            <a:r>
              <a:rPr lang="en-US" smtClean="0"/>
              <a:t> </a:t>
            </a:r>
            <a:r>
              <a:rPr lang="en-US" err="1" smtClean="0"/>
              <a:t>Kaurov</a:t>
            </a:r>
            <a:r>
              <a:rPr lang="en-US" smtClean="0"/>
              <a:t>. Finding X in Espresso: Adventures in Computational Lexicology. Wolfram Blog. 2017.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41"/>
            <a:ext cx="12192000" cy="6655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3881" y="6110328"/>
            <a:ext cx="531151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Jason Kessler. </a:t>
            </a:r>
            <a:r>
              <a:rPr lang="en-US" dirty="0"/>
              <a:t>Using Scattertext and the Python NLP Ecosystem for Text </a:t>
            </a:r>
            <a:r>
              <a:rPr lang="en-US" dirty="0" smtClean="0"/>
              <a:t>Visualization. </a:t>
            </a:r>
            <a:r>
              <a:rPr lang="en-US" dirty="0" err="1" smtClean="0"/>
              <a:t>PyData</a:t>
            </a:r>
            <a:r>
              <a:rPr lang="en-US" dirty="0" smtClean="0"/>
              <a:t>. July. 2017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1" y="0"/>
            <a:ext cx="75287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0485" y="5421919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Josh </a:t>
            </a:r>
            <a:r>
              <a:rPr lang="en-US" dirty="0"/>
              <a:t>Katz, Claire Cain Miller And Kathleen A. </a:t>
            </a:r>
            <a:r>
              <a:rPr lang="en-US" dirty="0" smtClean="0"/>
              <a:t>Flynn. </a:t>
            </a:r>
            <a:r>
              <a:rPr lang="en-US" dirty="0"/>
              <a:t>The Words Men and </a:t>
            </a:r>
            <a:r>
              <a:rPr lang="en-US" dirty="0" smtClean="0"/>
              <a:t>Women Use </a:t>
            </a:r>
            <a:r>
              <a:rPr lang="en-US" dirty="0"/>
              <a:t>When They Write About </a:t>
            </a:r>
            <a:r>
              <a:rPr lang="en-US" dirty="0" smtClean="0"/>
              <a:t>Love</a:t>
            </a:r>
            <a:r>
              <a:rPr lang="en-US" dirty="0" smtClean="0"/>
              <a:t>. The Upshot. The New York Times. Nov </a:t>
            </a:r>
            <a:r>
              <a:rPr lang="en-US" dirty="0" smtClean="0"/>
              <a:t>2017.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16881" y="5704896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≠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10201" y="563958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Let’s do a deep dive into lexicon mining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We’ll walk through the notebook linked below: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bit.ly/LexiconMining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Visualizing Category-Associated Lexicons using Scatterplots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502920"/>
            <a:ext cx="510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ggplot2 monstrosity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Good: shows that points correspond to terms.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Most labels (and point cloud) are illegible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You see this a lot.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16563</TotalTime>
  <Words>1357</Words>
  <Application>Microsoft Macintosh PowerPoint</Application>
  <PresentationFormat>Widescreen</PresentationFormat>
  <Paragraphs>323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Calibri Light</vt:lpstr>
      <vt:lpstr>Helvetica</vt:lpstr>
      <vt:lpstr>Arial</vt:lpstr>
      <vt:lpstr>Office Theme</vt:lpstr>
      <vt:lpstr>Lexicon Mining for Semiotic Squares: Exploding Binary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Lexicon mining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Stop words in context: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Lexicalizing the Semiotic Square</vt:lpstr>
      <vt:lpstr>Lexicalizing the Semiotic Square: Copora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In defense of stop words</vt:lpstr>
      <vt:lpstr>PowerPoint Presentation</vt:lpstr>
      <vt:lpstr>PowerPoint Presentation</vt:lpstr>
      <vt:lpstr>PowerPoint Presentation</vt:lpstr>
      <vt:lpstr>Lexicalizing the Semiotic Square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 for Semiotic Squares: Exploding Binary Classification</dc:title>
  <dc:creator>Microsoft Office User</dc:creator>
  <cp:lastModifiedBy>Microsoft Office User</cp:lastModifiedBy>
  <cp:revision>244</cp:revision>
  <dcterms:created xsi:type="dcterms:W3CDTF">2018-01-16T00:29:14Z</dcterms:created>
  <dcterms:modified xsi:type="dcterms:W3CDTF">2018-01-27T16:17:28Z</dcterms:modified>
</cp:coreProperties>
</file>